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Amatic SC"/>
      <p:regular r:id="rId30"/>
      <p:bold r:id="rId31"/>
    </p:embeddedFont>
    <p:embeddedFont>
      <p:font typeface="Source Code Pr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maticSC-bold.fntdata"/><Relationship Id="rId30" Type="http://schemas.openxmlformats.org/officeDocument/2006/relationships/font" Target="fonts/AmaticSC-regular.fntdata"/><Relationship Id="rId11" Type="http://schemas.openxmlformats.org/officeDocument/2006/relationships/slide" Target="slides/slide6.xml"/><Relationship Id="rId33" Type="http://schemas.openxmlformats.org/officeDocument/2006/relationships/font" Target="fonts/SourceCodePro-bold.fntdata"/><Relationship Id="rId10" Type="http://schemas.openxmlformats.org/officeDocument/2006/relationships/slide" Target="slides/slide5.xml"/><Relationship Id="rId32" Type="http://schemas.openxmlformats.org/officeDocument/2006/relationships/font" Target="fonts/SourceCodePro-regular.fntdata"/><Relationship Id="rId13" Type="http://schemas.openxmlformats.org/officeDocument/2006/relationships/slide" Target="slides/slide8.xml"/><Relationship Id="rId35" Type="http://schemas.openxmlformats.org/officeDocument/2006/relationships/font" Target="fonts/SourceCodePro-boldItalic.fntdata"/><Relationship Id="rId12" Type="http://schemas.openxmlformats.org/officeDocument/2006/relationships/slide" Target="slides/slide7.xml"/><Relationship Id="rId34" Type="http://schemas.openxmlformats.org/officeDocument/2006/relationships/font" Target="fonts/SourceCodePr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8fc1e7928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8fc1e7928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8fc1e7928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8fc1e7928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8fdb9bdd86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8fdb9bdd86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8fdb9bdd86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8fdb9bdd86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8fdb9bdd86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8fdb9bdd86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8fdb9bdd86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8fdb9bdd86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8fdb9bdd86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8fdb9bdd86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8fc1e79287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8fc1e79287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8fdb9bdd86_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8fdb9bdd86_1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8fdb9bdd86_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8fdb9bdd86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8fdb9bdd86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8fdb9bdd86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8fdb9bdd86_1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8fdb9bdd86_1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8fdb9bdd86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8fdb9bdd86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8fdb9bdd86_1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8fdb9bdd86_1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8fc1e79287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8fc1e79287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8fdb9bdd86_1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8fdb9bdd86_1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8fdb9bdd86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8fdb9bdd86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8fc1e7928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8fc1e7928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8fc1e79287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8fc1e79287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8fc1e79287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8fc1e79287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8fc1e79287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8fc1e79287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8fc1e79287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8fc1e79287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8fc1e79287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8fc1e79287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6.png"/><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Fluid dynamics</a:t>
            </a:r>
            <a:endParaRPr/>
          </a:p>
        </p:txBody>
      </p:sp>
      <p:sp>
        <p:nvSpPr>
          <p:cNvPr id="57" name="Google Shape;57;p13"/>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blubblubblubblubblubblubblub</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Pressure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Pressure on fluids</a:t>
            </a:r>
            <a:endParaRPr/>
          </a:p>
        </p:txBody>
      </p:sp>
      <p:sp>
        <p:nvSpPr>
          <p:cNvPr id="119" name="Google Shape;119;p23"/>
          <p:cNvSpPr txBox="1"/>
          <p:nvPr>
            <p:ph idx="1" type="body"/>
          </p:nvPr>
        </p:nvSpPr>
        <p:spPr>
          <a:xfrm>
            <a:off x="311700" y="1228675"/>
            <a:ext cx="53370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Pressure: How much force per unit area on a fluid</a:t>
            </a:r>
            <a:endParaRPr/>
          </a:p>
          <a:p>
            <a:pPr indent="-342900" lvl="0" marL="457200" rtl="0" algn="l">
              <a:spcBef>
                <a:spcPts val="0"/>
              </a:spcBef>
              <a:spcAft>
                <a:spcPts val="0"/>
              </a:spcAft>
              <a:buSzPts val="1800"/>
              <a:buChar char="●"/>
            </a:pPr>
            <a:r>
              <a:rPr lang="en"/>
              <a:t>F/A (Force divided by Area)</a:t>
            </a:r>
            <a:endParaRPr/>
          </a:p>
          <a:p>
            <a:pPr indent="-342900" lvl="0" marL="457200" rtl="0" algn="l">
              <a:spcBef>
                <a:spcPts val="0"/>
              </a:spcBef>
              <a:spcAft>
                <a:spcPts val="0"/>
              </a:spcAft>
              <a:buSzPts val="1800"/>
              <a:buChar char="●"/>
            </a:pPr>
            <a:r>
              <a:rPr lang="en"/>
              <a:t>Liquids are “incompressible”</a:t>
            </a:r>
            <a:endParaRPr/>
          </a:p>
          <a:p>
            <a:pPr indent="-317500" lvl="1" marL="914400" rtl="0" algn="l">
              <a:spcBef>
                <a:spcPts val="0"/>
              </a:spcBef>
              <a:spcAft>
                <a:spcPts val="0"/>
              </a:spcAft>
              <a:buSzPts val="1400"/>
              <a:buChar char="○"/>
            </a:pPr>
            <a:r>
              <a:rPr lang="en"/>
              <a:t>Like, try to squeeze water, I dare you; you can’t see, boom, proven</a:t>
            </a:r>
            <a:endParaRPr/>
          </a:p>
          <a:p>
            <a:pPr indent="-342900" lvl="0" marL="457200" rtl="0" algn="l">
              <a:spcBef>
                <a:spcPts val="0"/>
              </a:spcBef>
              <a:spcAft>
                <a:spcPts val="0"/>
              </a:spcAft>
              <a:buSzPts val="1800"/>
              <a:buChar char="●"/>
            </a:pPr>
            <a:r>
              <a:rPr lang="en"/>
              <a:t>Pressurized CO2 in a can of soda/pop/coke/however you want to say it</a:t>
            </a:r>
            <a:endParaRPr/>
          </a:p>
        </p:txBody>
      </p:sp>
      <p:pic>
        <p:nvPicPr>
          <p:cNvPr id="120" name="Google Shape;120;p23"/>
          <p:cNvPicPr preferRelativeResize="0"/>
          <p:nvPr/>
        </p:nvPicPr>
        <p:blipFill>
          <a:blip r:embed="rId3">
            <a:alphaModFix/>
          </a:blip>
          <a:stretch>
            <a:fillRect/>
          </a:stretch>
        </p:blipFill>
        <p:spPr>
          <a:xfrm>
            <a:off x="5736657" y="-55100"/>
            <a:ext cx="3163186"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Pressure and Depth</a:t>
            </a:r>
            <a:endParaRPr/>
          </a:p>
        </p:txBody>
      </p:sp>
      <p:sp>
        <p:nvSpPr>
          <p:cNvPr id="126" name="Google Shape;126;p24"/>
          <p:cNvSpPr txBox="1"/>
          <p:nvPr>
            <p:ph idx="1" type="body"/>
          </p:nvPr>
        </p:nvSpPr>
        <p:spPr>
          <a:xfrm>
            <a:off x="311700" y="1228675"/>
            <a:ext cx="57777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Pressure can be caused by particles above (bc they push down on u)</a:t>
            </a:r>
            <a:endParaRPr/>
          </a:p>
          <a:p>
            <a:pPr indent="-342900" lvl="0" marL="457200" rtl="0" algn="l">
              <a:spcBef>
                <a:spcPts val="0"/>
              </a:spcBef>
              <a:spcAft>
                <a:spcPts val="0"/>
              </a:spcAft>
              <a:buSzPts val="1800"/>
              <a:buChar char="●"/>
            </a:pPr>
            <a:r>
              <a:rPr lang="en"/>
              <a:t>Your body is facing pressure from the air all the way from your shoulders to the sky</a:t>
            </a:r>
            <a:endParaRPr/>
          </a:p>
          <a:p>
            <a:pPr indent="-342900" lvl="0" marL="457200" rtl="0" algn="l">
              <a:spcBef>
                <a:spcPts val="0"/>
              </a:spcBef>
              <a:spcAft>
                <a:spcPts val="0"/>
              </a:spcAft>
              <a:buSzPts val="1800"/>
              <a:buChar char="●"/>
            </a:pPr>
            <a:r>
              <a:rPr lang="en"/>
              <a:t>Why are we not crushed?</a:t>
            </a:r>
            <a:endParaRPr/>
          </a:p>
          <a:p>
            <a:pPr indent="-317500" lvl="1" marL="914400" rtl="0" algn="l">
              <a:spcBef>
                <a:spcPts val="0"/>
              </a:spcBef>
              <a:spcAft>
                <a:spcPts val="0"/>
              </a:spcAft>
              <a:buSzPts val="1400"/>
              <a:buChar char="○"/>
            </a:pPr>
            <a:r>
              <a:rPr lang="en"/>
              <a:t>We have air in our bodies that counteract this with its own pressure, so there is no pressure difference</a:t>
            </a:r>
            <a:endParaRPr/>
          </a:p>
          <a:p>
            <a:pPr indent="-342900" lvl="0" marL="457200" rtl="0" algn="l">
              <a:spcBef>
                <a:spcPts val="0"/>
              </a:spcBef>
              <a:spcAft>
                <a:spcPts val="0"/>
              </a:spcAft>
              <a:buSzPts val="1800"/>
              <a:buChar char="●"/>
            </a:pPr>
            <a:r>
              <a:rPr lang="en"/>
              <a:t>Only pressure DIFFERENCES can causes force</a:t>
            </a:r>
            <a:endParaRPr/>
          </a:p>
        </p:txBody>
      </p:sp>
      <p:pic>
        <p:nvPicPr>
          <p:cNvPr id="127" name="Google Shape;127;p24"/>
          <p:cNvPicPr preferRelativeResize="0"/>
          <p:nvPr/>
        </p:nvPicPr>
        <p:blipFill rotWithShape="1">
          <a:blip r:embed="rId3">
            <a:alphaModFix/>
          </a:blip>
          <a:srcRect b="3502" l="0" r="0" t="0"/>
          <a:stretch/>
        </p:blipFill>
        <p:spPr>
          <a:xfrm>
            <a:off x="6353400" y="2663600"/>
            <a:ext cx="2549075" cy="2181450"/>
          </a:xfrm>
          <a:prstGeom prst="rect">
            <a:avLst/>
          </a:prstGeom>
          <a:noFill/>
          <a:ln>
            <a:noFill/>
          </a:ln>
        </p:spPr>
      </p:pic>
      <p:pic>
        <p:nvPicPr>
          <p:cNvPr id="128" name="Google Shape;128;p24"/>
          <p:cNvPicPr preferRelativeResize="0"/>
          <p:nvPr/>
        </p:nvPicPr>
        <p:blipFill>
          <a:blip r:embed="rId4">
            <a:alphaModFix/>
          </a:blip>
          <a:stretch>
            <a:fillRect/>
          </a:stretch>
        </p:blipFill>
        <p:spPr>
          <a:xfrm>
            <a:off x="6440188" y="292850"/>
            <a:ext cx="2375500" cy="225155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Pascal’s Principle</a:t>
            </a:r>
            <a:endParaRPr/>
          </a:p>
        </p:txBody>
      </p:sp>
      <p:sp>
        <p:nvSpPr>
          <p:cNvPr id="134" name="Google Shape;134;p25"/>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t>
            </a:r>
            <a:r>
              <a:rPr lang="en"/>
              <a:t>A change in pressure at any point in an enclosed fluid at rest is transmitted undiminished to all points in the fluid”</a:t>
            </a:r>
            <a:endParaRPr/>
          </a:p>
          <a:p>
            <a:pPr indent="0" lvl="0" marL="0" rtl="0" algn="l">
              <a:spcBef>
                <a:spcPts val="1600"/>
              </a:spcBef>
              <a:spcAft>
                <a:spcPts val="0"/>
              </a:spcAft>
              <a:buNone/>
            </a:pPr>
            <a:r>
              <a:rPr lang="en"/>
              <a:t>What does it mean?</a:t>
            </a:r>
            <a:endParaRPr/>
          </a:p>
          <a:p>
            <a:pPr indent="-342900" lvl="0" marL="457200" rtl="0" algn="l">
              <a:spcBef>
                <a:spcPts val="1600"/>
              </a:spcBef>
              <a:spcAft>
                <a:spcPts val="0"/>
              </a:spcAft>
              <a:buSzPts val="1800"/>
              <a:buChar char="●"/>
            </a:pPr>
            <a:r>
              <a:rPr lang="en"/>
              <a:t>If we have a pool of water and                     increase the pressure air exerts                        on the water, the water everywhere                     will increase in pressure</a:t>
            </a:r>
            <a:endParaRPr/>
          </a:p>
        </p:txBody>
      </p:sp>
      <p:pic>
        <p:nvPicPr>
          <p:cNvPr id="135" name="Google Shape;135;p25"/>
          <p:cNvPicPr preferRelativeResize="0"/>
          <p:nvPr/>
        </p:nvPicPr>
        <p:blipFill>
          <a:blip r:embed="rId3">
            <a:alphaModFix/>
          </a:blip>
          <a:stretch>
            <a:fillRect/>
          </a:stretch>
        </p:blipFill>
        <p:spPr>
          <a:xfrm>
            <a:off x="5964104" y="2293201"/>
            <a:ext cx="3179900" cy="25717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a:t>
            </a:r>
            <a:endParaRPr/>
          </a:p>
        </p:txBody>
      </p:sp>
      <p:sp>
        <p:nvSpPr>
          <p:cNvPr id="141" name="Google Shape;141;p2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air a fluid? Why or why not?</a:t>
            </a:r>
            <a:endParaRPr/>
          </a:p>
          <a:p>
            <a:pPr indent="0" lvl="0" marL="0" rtl="0" algn="l">
              <a:spcBef>
                <a:spcPts val="1600"/>
              </a:spcBef>
              <a:spcAft>
                <a:spcPts val="0"/>
              </a:spcAft>
              <a:buNone/>
            </a:pPr>
            <a:r>
              <a:rPr lang="en"/>
              <a:t>What are a couple of properties of fluids?</a:t>
            </a:r>
            <a:endParaRPr/>
          </a:p>
          <a:p>
            <a:pPr indent="0" lvl="0" marL="0" rtl="0" algn="l">
              <a:spcBef>
                <a:spcPts val="1600"/>
              </a:spcBef>
              <a:spcAft>
                <a:spcPts val="0"/>
              </a:spcAft>
              <a:buNone/>
            </a:pPr>
            <a:r>
              <a:rPr lang="en"/>
              <a:t>Why don’t our bodies get crushed under atmospheric pressure?</a:t>
            </a:r>
            <a:endParaRPr/>
          </a:p>
          <a:p>
            <a:pPr indent="0" lvl="0" marL="0" rtl="0" algn="l">
              <a:spcBef>
                <a:spcPts val="1600"/>
              </a:spcBef>
              <a:spcAft>
                <a:spcPts val="1600"/>
              </a:spcAft>
              <a:buNone/>
            </a:pPr>
            <a:r>
              <a:rPr lang="en"/>
              <a:t>Why do </a:t>
            </a:r>
            <a:r>
              <a:rPr lang="en"/>
              <a:t>hydraulic</a:t>
            </a:r>
            <a:r>
              <a:rPr lang="en"/>
              <a:t> lifts work?</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Bernoulli’s Law</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8"/>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Bernoulli's</a:t>
            </a:r>
            <a:r>
              <a:rPr lang="en"/>
              <a:t> Law</a:t>
            </a:r>
            <a:endParaRPr/>
          </a:p>
        </p:txBody>
      </p:sp>
      <p:sp>
        <p:nvSpPr>
          <p:cNvPr id="152" name="Google Shape;152;p28"/>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So, what does this mean?</a:t>
            </a:r>
            <a:endParaRPr/>
          </a:p>
          <a:p>
            <a:pPr indent="-342900" lvl="0" marL="457200" rtl="0" algn="l">
              <a:spcBef>
                <a:spcPts val="1600"/>
              </a:spcBef>
              <a:spcAft>
                <a:spcPts val="0"/>
              </a:spcAft>
              <a:buSzPts val="1800"/>
              <a:buChar char="●"/>
            </a:pPr>
            <a:r>
              <a:rPr lang="en"/>
              <a:t>Second term is “kinetic energy”</a:t>
            </a:r>
            <a:endParaRPr/>
          </a:p>
          <a:p>
            <a:pPr indent="-342900" lvl="0" marL="457200" rtl="0" algn="l">
              <a:spcBef>
                <a:spcPts val="0"/>
              </a:spcBef>
              <a:spcAft>
                <a:spcPts val="0"/>
              </a:spcAft>
              <a:buSzPts val="1800"/>
              <a:buChar char="●"/>
            </a:pPr>
            <a:r>
              <a:rPr lang="en"/>
              <a:t>Third term is “potential energy”</a:t>
            </a:r>
            <a:endParaRPr/>
          </a:p>
          <a:p>
            <a:pPr indent="-342900" lvl="0" marL="457200" rtl="0" algn="l">
              <a:spcBef>
                <a:spcPts val="0"/>
              </a:spcBef>
              <a:spcAft>
                <a:spcPts val="0"/>
              </a:spcAft>
              <a:buSzPts val="1800"/>
              <a:buChar char="●"/>
            </a:pPr>
            <a:r>
              <a:rPr lang="en"/>
              <a:t>Pressure is first term</a:t>
            </a:r>
            <a:endParaRPr/>
          </a:p>
          <a:p>
            <a:pPr indent="-342900" lvl="0" marL="457200" rtl="0" algn="l">
              <a:spcBef>
                <a:spcPts val="0"/>
              </a:spcBef>
              <a:spcAft>
                <a:spcPts val="0"/>
              </a:spcAft>
              <a:buSzPts val="1800"/>
              <a:buChar char="●"/>
            </a:pPr>
            <a:r>
              <a:rPr lang="en"/>
              <a:t>Pressure plus kinetic energy plus potential energy is constant</a:t>
            </a:r>
            <a:endParaRPr/>
          </a:p>
        </p:txBody>
      </p:sp>
      <p:pic>
        <p:nvPicPr>
          <p:cNvPr id="153" name="Google Shape;153;p28"/>
          <p:cNvPicPr preferRelativeResize="0"/>
          <p:nvPr/>
        </p:nvPicPr>
        <p:blipFill>
          <a:blip r:embed="rId3">
            <a:alphaModFix/>
          </a:blip>
          <a:stretch>
            <a:fillRect/>
          </a:stretch>
        </p:blipFill>
        <p:spPr>
          <a:xfrm>
            <a:off x="1563500" y="1531729"/>
            <a:ext cx="6017000" cy="979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terms we can understand</a:t>
            </a:r>
            <a:endParaRPr/>
          </a:p>
        </p:txBody>
      </p:sp>
      <p:sp>
        <p:nvSpPr>
          <p:cNvPr id="159" name="Google Shape;159;p29"/>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Multiply every term by volume!</a:t>
            </a:r>
            <a:endParaRPr/>
          </a:p>
        </p:txBody>
      </p:sp>
      <p:pic>
        <p:nvPicPr>
          <p:cNvPr id="160" name="Google Shape;160;p29"/>
          <p:cNvPicPr preferRelativeResize="0"/>
          <p:nvPr/>
        </p:nvPicPr>
        <p:blipFill>
          <a:blip r:embed="rId3">
            <a:alphaModFix/>
          </a:blip>
          <a:stretch>
            <a:fillRect/>
          </a:stretch>
        </p:blipFill>
        <p:spPr>
          <a:xfrm>
            <a:off x="376575" y="1746050"/>
            <a:ext cx="6030352" cy="2996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Energy and Pressure</a:t>
            </a:r>
            <a:endParaRPr/>
          </a:p>
        </p:txBody>
      </p:sp>
      <p:sp>
        <p:nvSpPr>
          <p:cNvPr id="166" name="Google Shape;166;p30"/>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more energy, potential and kinetic, the less pressure</a:t>
            </a:r>
            <a:endParaRPr/>
          </a:p>
          <a:p>
            <a:pPr indent="-342900" lvl="0" marL="457200" rtl="0" algn="l">
              <a:spcBef>
                <a:spcPts val="1600"/>
              </a:spcBef>
              <a:spcAft>
                <a:spcPts val="0"/>
              </a:spcAft>
              <a:buSzPts val="1800"/>
              <a:buChar char="●"/>
            </a:pPr>
            <a:r>
              <a:rPr lang="en"/>
              <a:t>Take two empty soda cans</a:t>
            </a:r>
            <a:endParaRPr/>
          </a:p>
          <a:p>
            <a:pPr indent="-342900" lvl="0" marL="457200" rtl="0" algn="l">
              <a:spcBef>
                <a:spcPts val="0"/>
              </a:spcBef>
              <a:spcAft>
                <a:spcPts val="0"/>
              </a:spcAft>
              <a:buSzPts val="1800"/>
              <a:buChar char="●"/>
            </a:pPr>
            <a:r>
              <a:rPr lang="en"/>
              <a:t>Blow between them,they will get closer</a:t>
            </a:r>
            <a:endParaRPr/>
          </a:p>
          <a:p>
            <a:pPr indent="0" lvl="0" marL="0" rtl="0" algn="l">
              <a:spcBef>
                <a:spcPts val="1600"/>
              </a:spcBef>
              <a:spcAft>
                <a:spcPts val="0"/>
              </a:spcAft>
              <a:buNone/>
            </a:pPr>
            <a:r>
              <a:rPr lang="en"/>
              <a:t>Why?</a:t>
            </a:r>
            <a:endParaRPr/>
          </a:p>
          <a:p>
            <a:pPr indent="-342900" lvl="0" marL="457200" rtl="0" algn="l">
              <a:spcBef>
                <a:spcPts val="1600"/>
              </a:spcBef>
              <a:spcAft>
                <a:spcPts val="0"/>
              </a:spcAft>
              <a:buSzPts val="1800"/>
              <a:buChar char="●"/>
            </a:pPr>
            <a:r>
              <a:rPr lang="en"/>
              <a:t>Higher speed means more kinetic energy</a:t>
            </a:r>
            <a:endParaRPr/>
          </a:p>
          <a:p>
            <a:pPr indent="-342900" lvl="0" marL="457200" rtl="0" algn="l">
              <a:spcBef>
                <a:spcPts val="0"/>
              </a:spcBef>
              <a:spcAft>
                <a:spcPts val="0"/>
              </a:spcAft>
              <a:buSzPts val="1800"/>
              <a:buChar char="●"/>
            </a:pPr>
            <a:r>
              <a:rPr lang="en"/>
              <a:t>More </a:t>
            </a:r>
            <a:r>
              <a:rPr lang="en"/>
              <a:t>kinetic</a:t>
            </a:r>
            <a:r>
              <a:rPr lang="en"/>
              <a:t> energy means less </a:t>
            </a:r>
            <a:r>
              <a:rPr lang="en"/>
              <a:t>pressure</a:t>
            </a:r>
            <a:endParaRPr/>
          </a:p>
          <a:p>
            <a:pPr indent="-342900" lvl="0" marL="457200" rtl="0" algn="l">
              <a:spcBef>
                <a:spcPts val="0"/>
              </a:spcBef>
              <a:spcAft>
                <a:spcPts val="0"/>
              </a:spcAft>
              <a:buSzPts val="1800"/>
              <a:buChar char="●"/>
            </a:pPr>
            <a:r>
              <a:rPr lang="en"/>
              <a:t>Cans move toward low pressure zones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1"/>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Potential</a:t>
            </a:r>
            <a:r>
              <a:rPr lang="en"/>
              <a:t> energy Example</a:t>
            </a:r>
            <a:endParaRPr/>
          </a:p>
        </p:txBody>
      </p:sp>
      <p:sp>
        <p:nvSpPr>
          <p:cNvPr id="172" name="Google Shape;172;p31"/>
          <p:cNvSpPr txBox="1"/>
          <p:nvPr>
            <p:ph idx="1" type="body"/>
          </p:nvPr>
        </p:nvSpPr>
        <p:spPr>
          <a:xfrm>
            <a:off x="311700" y="1228675"/>
            <a:ext cx="4671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Pipes with a differing thickness and heights</a:t>
            </a:r>
            <a:endParaRPr/>
          </a:p>
          <a:p>
            <a:pPr indent="-342900" lvl="0" marL="457200" rtl="0" algn="l">
              <a:spcBef>
                <a:spcPts val="1600"/>
              </a:spcBef>
              <a:spcAft>
                <a:spcPts val="0"/>
              </a:spcAft>
              <a:buSzPts val="1800"/>
              <a:buChar char="●"/>
            </a:pPr>
            <a:r>
              <a:rPr lang="en"/>
              <a:t>Velocity and this KE increases due to decreased size</a:t>
            </a:r>
            <a:endParaRPr/>
          </a:p>
          <a:p>
            <a:pPr indent="-342900" lvl="0" marL="457200" rtl="0" algn="l">
              <a:spcBef>
                <a:spcPts val="0"/>
              </a:spcBef>
              <a:spcAft>
                <a:spcPts val="0"/>
              </a:spcAft>
              <a:buSzPts val="1800"/>
              <a:buChar char="●"/>
            </a:pPr>
            <a:r>
              <a:rPr lang="en"/>
              <a:t>PE increases due to height increase</a:t>
            </a:r>
            <a:endParaRPr/>
          </a:p>
          <a:p>
            <a:pPr indent="-342900" lvl="0" marL="457200" rtl="0" algn="l">
              <a:spcBef>
                <a:spcPts val="0"/>
              </a:spcBef>
              <a:spcAft>
                <a:spcPts val="0"/>
              </a:spcAft>
              <a:buSzPts val="1800"/>
              <a:buChar char="●"/>
            </a:pPr>
            <a:r>
              <a:rPr lang="en"/>
              <a:t>Pressure is especially low</a:t>
            </a:r>
            <a:endParaRPr/>
          </a:p>
        </p:txBody>
      </p:sp>
      <p:pic>
        <p:nvPicPr>
          <p:cNvPr id="173" name="Google Shape;173;p31"/>
          <p:cNvPicPr preferRelativeResize="0"/>
          <p:nvPr/>
        </p:nvPicPr>
        <p:blipFill rotWithShape="1">
          <a:blip r:embed="rId3">
            <a:alphaModFix/>
          </a:blip>
          <a:srcRect b="0" l="0" r="0" t="11047"/>
          <a:stretch/>
        </p:blipFill>
        <p:spPr>
          <a:xfrm>
            <a:off x="4918425" y="1576050"/>
            <a:ext cx="3842274" cy="22739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Fluids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2"/>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Principle</a:t>
            </a:r>
            <a:endParaRPr/>
          </a:p>
        </p:txBody>
      </p:sp>
      <p:sp>
        <p:nvSpPr>
          <p:cNvPr id="179" name="Google Shape;179;p32"/>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Bernoulli's principle states that an increase in the speed of a fluid occurs simultaneously with a decrease in static pressure or a decrease in the fluid's potential energy</a:t>
            </a:r>
            <a:endParaRPr/>
          </a:p>
          <a:p>
            <a:pPr indent="-342900" lvl="0" marL="457200" rtl="0" algn="l">
              <a:spcBef>
                <a:spcPts val="1600"/>
              </a:spcBef>
              <a:spcAft>
                <a:spcPts val="0"/>
              </a:spcAft>
              <a:buSzPts val="1800"/>
              <a:buChar char="●"/>
            </a:pPr>
            <a:r>
              <a:rPr lang="en"/>
              <a:t>“Fast moving air creates spots of low pressure”</a:t>
            </a:r>
            <a:endParaRPr/>
          </a:p>
          <a:p>
            <a:pPr indent="-342900" lvl="0" marL="457200" rtl="0" algn="l">
              <a:spcBef>
                <a:spcPts val="0"/>
              </a:spcBef>
              <a:spcAft>
                <a:spcPts val="0"/>
              </a:spcAft>
              <a:buSzPts val="1800"/>
              <a:buChar char="●"/>
            </a:pPr>
            <a:r>
              <a:rPr lang="en"/>
              <a:t>Like we said earlier, the trade off for more energy is pressure</a:t>
            </a:r>
            <a:endParaRPr/>
          </a:p>
          <a:p>
            <a:pPr indent="-342900" lvl="0" marL="457200" rtl="0" algn="l">
              <a:spcBef>
                <a:spcPts val="0"/>
              </a:spcBef>
              <a:spcAft>
                <a:spcPts val="0"/>
              </a:spcAft>
              <a:buSzPts val="1800"/>
              <a:buChar char="●"/>
            </a:pPr>
            <a:r>
              <a:rPr lang="en"/>
              <a:t>Water towers?</a:t>
            </a:r>
            <a:endParaRPr/>
          </a:p>
        </p:txBody>
      </p:sp>
      <p:pic>
        <p:nvPicPr>
          <p:cNvPr id="180" name="Google Shape;180;p32"/>
          <p:cNvPicPr preferRelativeResize="0"/>
          <p:nvPr/>
        </p:nvPicPr>
        <p:blipFill>
          <a:blip r:embed="rId3">
            <a:alphaModFix/>
          </a:blip>
          <a:stretch>
            <a:fillRect/>
          </a:stretch>
        </p:blipFill>
        <p:spPr>
          <a:xfrm>
            <a:off x="3636425" y="3104475"/>
            <a:ext cx="3517826" cy="19770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Applications</a:t>
            </a:r>
            <a:endParaRPr/>
          </a:p>
        </p:txBody>
      </p:sp>
      <p:sp>
        <p:nvSpPr>
          <p:cNvPr id="186" name="Google Shape;186;p33"/>
          <p:cNvSpPr txBox="1"/>
          <p:nvPr>
            <p:ph idx="1" type="body"/>
          </p:nvPr>
        </p:nvSpPr>
        <p:spPr>
          <a:xfrm>
            <a:off x="311700" y="1228675"/>
            <a:ext cx="8520600" cy="36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Drafting</a:t>
            </a:r>
            <a:endParaRPr/>
          </a:p>
          <a:p>
            <a:pPr indent="-342900" lvl="0" marL="457200" rtl="0" algn="l">
              <a:spcBef>
                <a:spcPts val="1600"/>
              </a:spcBef>
              <a:spcAft>
                <a:spcPts val="0"/>
              </a:spcAft>
              <a:buSzPts val="1800"/>
              <a:buChar char="●"/>
            </a:pPr>
            <a:r>
              <a:rPr lang="en"/>
              <a:t>You can “feel” </a:t>
            </a:r>
            <a:r>
              <a:rPr lang="en"/>
              <a:t>someone</a:t>
            </a:r>
            <a:r>
              <a:rPr lang="en"/>
              <a:t> </a:t>
            </a:r>
            <a:r>
              <a:rPr lang="en"/>
              <a:t>else's</a:t>
            </a:r>
            <a:r>
              <a:rPr lang="en"/>
              <a:t> draft since the high velocity air behind them makes it low pressure by </a:t>
            </a:r>
            <a:r>
              <a:rPr lang="en"/>
              <a:t>Bernoulli's</a:t>
            </a:r>
            <a:endParaRPr/>
          </a:p>
          <a:p>
            <a:pPr indent="0" lvl="0" marL="0" rtl="0" algn="l">
              <a:spcBef>
                <a:spcPts val="1600"/>
              </a:spcBef>
              <a:spcAft>
                <a:spcPts val="0"/>
              </a:spcAft>
              <a:buNone/>
            </a:pPr>
            <a:r>
              <a:rPr lang="en"/>
              <a:t>Airplanes?</a:t>
            </a:r>
            <a:endParaRPr/>
          </a:p>
          <a:p>
            <a:pPr indent="-342900" lvl="0" marL="457200" rtl="0" algn="l">
              <a:spcBef>
                <a:spcPts val="1600"/>
              </a:spcBef>
              <a:spcAft>
                <a:spcPts val="0"/>
              </a:spcAft>
              <a:buSzPts val="1800"/>
              <a:buChar char="●"/>
            </a:pPr>
            <a:r>
              <a:rPr lang="en"/>
              <a:t>You may have heard                               Bernoulli’s causes air                                 planes to fly but that                                   is a lie</a:t>
            </a:r>
            <a:endParaRPr/>
          </a:p>
        </p:txBody>
      </p:sp>
      <p:pic>
        <p:nvPicPr>
          <p:cNvPr id="187" name="Google Shape;187;p33"/>
          <p:cNvPicPr preferRelativeResize="0"/>
          <p:nvPr/>
        </p:nvPicPr>
        <p:blipFill>
          <a:blip r:embed="rId3">
            <a:alphaModFix/>
          </a:blip>
          <a:stretch>
            <a:fillRect/>
          </a:stretch>
        </p:blipFill>
        <p:spPr>
          <a:xfrm>
            <a:off x="4485838" y="2659850"/>
            <a:ext cx="3952875" cy="2171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Floating Ping Pong Ball?</a:t>
            </a:r>
            <a:endParaRPr/>
          </a:p>
        </p:txBody>
      </p:sp>
      <p:sp>
        <p:nvSpPr>
          <p:cNvPr id="193" name="Google Shape;193;p3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a:t>
            </a:r>
            <a:r>
              <a:rPr lang="en"/>
              <a:t>Bernoulli's</a:t>
            </a:r>
            <a:r>
              <a:rPr lang="en"/>
              <a:t> you can get a floating ping pong ball in your own room!</a:t>
            </a:r>
            <a:endParaRPr/>
          </a:p>
          <a:p>
            <a:pPr indent="0" lvl="0" marL="0" rtl="0" algn="l">
              <a:spcBef>
                <a:spcPts val="1600"/>
              </a:spcBef>
              <a:spcAft>
                <a:spcPts val="0"/>
              </a:spcAft>
              <a:buNone/>
            </a:pPr>
            <a:r>
              <a:rPr lang="en"/>
              <a:t>Materials:</a:t>
            </a:r>
            <a:endParaRPr/>
          </a:p>
          <a:p>
            <a:pPr indent="-342900" lvl="0" marL="457200" rtl="0" algn="l">
              <a:spcBef>
                <a:spcPts val="1600"/>
              </a:spcBef>
              <a:spcAft>
                <a:spcPts val="0"/>
              </a:spcAft>
              <a:buSzPts val="1800"/>
              <a:buChar char="●"/>
            </a:pPr>
            <a:r>
              <a:rPr lang="en"/>
              <a:t>One Ping Pong Ball</a:t>
            </a:r>
            <a:endParaRPr/>
          </a:p>
          <a:p>
            <a:pPr indent="-342900" lvl="0" marL="457200" rtl="0" algn="l">
              <a:spcBef>
                <a:spcPts val="0"/>
              </a:spcBef>
              <a:spcAft>
                <a:spcPts val="0"/>
              </a:spcAft>
              <a:buSzPts val="1800"/>
              <a:buChar char="●"/>
            </a:pPr>
            <a:r>
              <a:rPr lang="en"/>
              <a:t>One Hair Dryer</a:t>
            </a:r>
            <a:endParaRPr/>
          </a:p>
          <a:p>
            <a:pPr indent="0" lvl="0" marL="0" rtl="0" algn="l">
              <a:spcBef>
                <a:spcPts val="1600"/>
              </a:spcBef>
              <a:spcAft>
                <a:spcPts val="1600"/>
              </a:spcAft>
              <a:buNone/>
            </a:pPr>
            <a:r>
              <a:rPr lang="en"/>
              <a:t>Open the hair dryer and set the Ping Pong ball in the center of it! The hair dryer speeds the air up increasing the energy, and thus dropping the pressure, forcing the ball into the hair dryer air.</a:t>
            </a:r>
            <a:endParaRPr/>
          </a:p>
        </p:txBody>
      </p:sp>
      <p:pic>
        <p:nvPicPr>
          <p:cNvPr id="194" name="Google Shape;194;p34"/>
          <p:cNvPicPr preferRelativeResize="0"/>
          <p:nvPr/>
        </p:nvPicPr>
        <p:blipFill>
          <a:blip r:embed="rId3">
            <a:alphaModFix/>
          </a:blip>
          <a:stretch>
            <a:fillRect/>
          </a:stretch>
        </p:blipFill>
        <p:spPr>
          <a:xfrm>
            <a:off x="4512175" y="1690013"/>
            <a:ext cx="2818875" cy="17634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do da air do da stick?</a:t>
            </a:r>
            <a:endParaRPr/>
          </a:p>
        </p:txBody>
      </p:sp>
      <p:sp>
        <p:nvSpPr>
          <p:cNvPr id="200" name="Google Shape;200;p35"/>
          <p:cNvSpPr txBox="1"/>
          <p:nvPr>
            <p:ph idx="1" type="body"/>
          </p:nvPr>
        </p:nvSpPr>
        <p:spPr>
          <a:xfrm>
            <a:off x="311700" y="1228675"/>
            <a:ext cx="61362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Wait if the air is “pushing” on the ball, if I tilt my hairdryer to the left, the ball should fall off right?</a:t>
            </a:r>
            <a:endParaRPr/>
          </a:p>
          <a:p>
            <a:pPr indent="0" lvl="0" marL="0" rtl="0" algn="l">
              <a:spcBef>
                <a:spcPts val="1600"/>
              </a:spcBef>
              <a:spcAft>
                <a:spcPts val="0"/>
              </a:spcAft>
              <a:buNone/>
            </a:pPr>
            <a:r>
              <a:rPr lang="en"/>
              <a:t>Heck no. If you’ve been to the Science </a:t>
            </a:r>
            <a:r>
              <a:rPr lang="en"/>
              <a:t>Museum</a:t>
            </a:r>
            <a:r>
              <a:rPr lang="en"/>
              <a:t>, there’s a giant hairdryer thingy for balls, and you can tilt that all you want and the ball still doesn’t fall off the hairdryer.</a:t>
            </a:r>
            <a:endParaRPr/>
          </a:p>
          <a:p>
            <a:pPr indent="0" lvl="0" marL="0" rtl="0" algn="l">
              <a:spcBef>
                <a:spcPts val="1600"/>
              </a:spcBef>
              <a:spcAft>
                <a:spcPts val="1600"/>
              </a:spcAft>
              <a:buNone/>
            </a:pPr>
            <a:r>
              <a:rPr lang="en"/>
              <a:t>This is called the “Coanda effect”</a:t>
            </a:r>
            <a:endParaRPr/>
          </a:p>
        </p:txBody>
      </p:sp>
      <p:pic>
        <p:nvPicPr>
          <p:cNvPr id="201" name="Google Shape;201;p35"/>
          <p:cNvPicPr preferRelativeResize="0"/>
          <p:nvPr/>
        </p:nvPicPr>
        <p:blipFill>
          <a:blip r:embed="rId3">
            <a:alphaModFix/>
          </a:blip>
          <a:stretch>
            <a:fillRect/>
          </a:stretch>
        </p:blipFill>
        <p:spPr>
          <a:xfrm>
            <a:off x="6686577" y="610225"/>
            <a:ext cx="1889525" cy="1869675"/>
          </a:xfrm>
          <a:prstGeom prst="rect">
            <a:avLst/>
          </a:prstGeom>
          <a:noFill/>
          <a:ln>
            <a:noFill/>
          </a:ln>
        </p:spPr>
      </p:pic>
      <p:pic>
        <p:nvPicPr>
          <p:cNvPr id="202" name="Google Shape;202;p35"/>
          <p:cNvPicPr preferRelativeResize="0"/>
          <p:nvPr/>
        </p:nvPicPr>
        <p:blipFill>
          <a:blip r:embed="rId4">
            <a:alphaModFix/>
          </a:blip>
          <a:stretch>
            <a:fillRect/>
          </a:stretch>
        </p:blipFill>
        <p:spPr>
          <a:xfrm>
            <a:off x="6849477" y="2571750"/>
            <a:ext cx="2118449" cy="255501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a:t>
            </a:r>
            <a:endParaRPr/>
          </a:p>
        </p:txBody>
      </p:sp>
      <p:sp>
        <p:nvSpPr>
          <p:cNvPr id="208" name="Google Shape;208;p3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does </a:t>
            </a:r>
            <a:r>
              <a:rPr lang="en"/>
              <a:t>Bernoulli's</a:t>
            </a:r>
            <a:r>
              <a:rPr lang="en"/>
              <a:t> Principle say?</a:t>
            </a:r>
            <a:endParaRPr/>
          </a:p>
          <a:p>
            <a:pPr indent="0" lvl="0" marL="0" rtl="0" algn="l">
              <a:spcBef>
                <a:spcPts val="1600"/>
              </a:spcBef>
              <a:spcAft>
                <a:spcPts val="0"/>
              </a:spcAft>
              <a:buNone/>
            </a:pPr>
            <a:r>
              <a:rPr lang="en"/>
              <a:t>What are some of its uses?</a:t>
            </a:r>
            <a:endParaRPr/>
          </a:p>
          <a:p>
            <a:pPr indent="0" lvl="0" marL="0" rtl="0" algn="l">
              <a:spcBef>
                <a:spcPts val="1600"/>
              </a:spcBef>
              <a:spcAft>
                <a:spcPts val="0"/>
              </a:spcAft>
              <a:buNone/>
            </a:pPr>
            <a:r>
              <a:rPr lang="en"/>
              <a:t>Does the speed of a fluid </a:t>
            </a:r>
            <a:r>
              <a:rPr lang="en"/>
              <a:t>affect</a:t>
            </a:r>
            <a:r>
              <a:rPr lang="en"/>
              <a:t> pressure? </a:t>
            </a:r>
            <a:endParaRPr/>
          </a:p>
          <a:p>
            <a:pPr indent="0" lvl="0" marL="0" rtl="0" algn="l">
              <a:spcBef>
                <a:spcPts val="1600"/>
              </a:spcBef>
              <a:spcAft>
                <a:spcPts val="1600"/>
              </a:spcAft>
              <a:buNone/>
            </a:pPr>
            <a:r>
              <a:rPr lang="en"/>
              <a:t>Does a height </a:t>
            </a:r>
            <a:r>
              <a:rPr lang="en"/>
              <a:t>change</a:t>
            </a:r>
            <a:r>
              <a:rPr lang="en"/>
              <a:t> increase </a:t>
            </a:r>
            <a:r>
              <a:rPr lang="en"/>
              <a:t>affect</a:t>
            </a:r>
            <a:r>
              <a:rPr lang="en"/>
              <a:t> pressure?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 fluid?</a:t>
            </a:r>
            <a:endParaRPr/>
          </a:p>
        </p:txBody>
      </p:sp>
      <p:sp>
        <p:nvSpPr>
          <p:cNvPr id="68" name="Google Shape;68;p15"/>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 you think are some fluids?</a:t>
            </a:r>
            <a:endParaRPr/>
          </a:p>
          <a:p>
            <a:pPr indent="-342900" lvl="0" marL="457200" rtl="0" algn="l">
              <a:spcBef>
                <a:spcPts val="1600"/>
              </a:spcBef>
              <a:spcAft>
                <a:spcPts val="0"/>
              </a:spcAft>
              <a:buSzPts val="1800"/>
              <a:buChar char="●"/>
            </a:pPr>
            <a:r>
              <a:rPr lang="en"/>
              <a:t>Water</a:t>
            </a:r>
            <a:endParaRPr/>
          </a:p>
          <a:p>
            <a:pPr indent="-342900" lvl="0" marL="457200" rtl="0" algn="l">
              <a:spcBef>
                <a:spcPts val="0"/>
              </a:spcBef>
              <a:spcAft>
                <a:spcPts val="0"/>
              </a:spcAft>
              <a:buSzPts val="1800"/>
              <a:buChar char="●"/>
            </a:pPr>
            <a:r>
              <a:rPr lang="en"/>
              <a:t>Liquids</a:t>
            </a:r>
            <a:endParaRPr/>
          </a:p>
          <a:p>
            <a:pPr indent="0" lvl="0" marL="0" rtl="0" algn="l">
              <a:spcBef>
                <a:spcPts val="1600"/>
              </a:spcBef>
              <a:spcAft>
                <a:spcPts val="0"/>
              </a:spcAft>
              <a:buNone/>
            </a:pPr>
            <a:r>
              <a:rPr lang="en"/>
              <a:t>“A</a:t>
            </a:r>
            <a:r>
              <a:rPr lang="en"/>
              <a:t> substance, as a liquid or gas, that is capable of flowing and that changes its shape at a steady rate when acted upon by a force tending to change its shape”</a:t>
            </a:r>
            <a:br>
              <a:rPr lang="en"/>
            </a:br>
            <a:r>
              <a:rPr lang="en"/>
              <a:t>- Merriam Webster</a:t>
            </a:r>
            <a:endParaRPr/>
          </a:p>
          <a:p>
            <a:pPr indent="-342900" lvl="0" marL="457200" rtl="0" algn="l">
              <a:spcBef>
                <a:spcPts val="1600"/>
              </a:spcBef>
              <a:spcAft>
                <a:spcPts val="0"/>
              </a:spcAft>
              <a:buSzPts val="1800"/>
              <a:buChar char="●"/>
            </a:pPr>
            <a:r>
              <a:rPr lang="en"/>
              <a:t>Gases are fluids?</a:t>
            </a:r>
            <a:endParaRPr/>
          </a:p>
          <a:p>
            <a:pPr indent="-342900" lvl="0" marL="457200" rtl="0" algn="l">
              <a:spcBef>
                <a:spcPts val="0"/>
              </a:spcBef>
              <a:spcAft>
                <a:spcPts val="0"/>
              </a:spcAft>
              <a:buSzPts val="1800"/>
              <a:buChar char="●"/>
            </a:pPr>
            <a:r>
              <a:rPr lang="en"/>
              <a:t>Anything that changes its shape at a steady rate due to forces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Energy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calculate energy?</a:t>
            </a:r>
            <a:endParaRPr/>
          </a:p>
        </p:txBody>
      </p:sp>
      <p:sp>
        <p:nvSpPr>
          <p:cNvPr id="79" name="Google Shape;79;p17"/>
          <p:cNvSpPr txBox="1"/>
          <p:nvPr>
            <p:ph idx="1" type="body"/>
          </p:nvPr>
        </p:nvSpPr>
        <p:spPr>
          <a:xfrm>
            <a:off x="311700" y="1228675"/>
            <a:ext cx="50982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Work is force times distance.</a:t>
            </a:r>
            <a:endParaRPr/>
          </a:p>
          <a:p>
            <a:pPr indent="-342900" lvl="0" marL="457200" rtl="0" algn="l">
              <a:spcBef>
                <a:spcPts val="0"/>
              </a:spcBef>
              <a:spcAft>
                <a:spcPts val="0"/>
              </a:spcAft>
              <a:buSzPts val="1800"/>
              <a:buChar char="●"/>
            </a:pPr>
            <a:r>
              <a:rPr lang="en"/>
              <a:t>I get more tired pushing a box with more “force.”</a:t>
            </a:r>
            <a:endParaRPr/>
          </a:p>
          <a:p>
            <a:pPr indent="-342900" lvl="0" marL="457200" rtl="0" algn="l">
              <a:spcBef>
                <a:spcPts val="0"/>
              </a:spcBef>
              <a:spcAft>
                <a:spcPts val="0"/>
              </a:spcAft>
              <a:buSzPts val="1800"/>
              <a:buChar char="●"/>
            </a:pPr>
            <a:r>
              <a:rPr lang="en"/>
              <a:t>I get more tired pushing a box further.</a:t>
            </a:r>
            <a:endParaRPr/>
          </a:p>
          <a:p>
            <a:pPr indent="-342900" lvl="0" marL="457200" rtl="0" algn="l">
              <a:spcBef>
                <a:spcPts val="0"/>
              </a:spcBef>
              <a:spcAft>
                <a:spcPts val="0"/>
              </a:spcAft>
              <a:buSzPts val="1800"/>
              <a:buChar char="●"/>
            </a:pPr>
            <a:r>
              <a:rPr lang="en"/>
              <a:t>Energy is the ability to do “work.”</a:t>
            </a:r>
            <a:endParaRPr/>
          </a:p>
        </p:txBody>
      </p:sp>
      <p:pic>
        <p:nvPicPr>
          <p:cNvPr id="80" name="Google Shape;80;p17"/>
          <p:cNvPicPr preferRelativeResize="0"/>
          <p:nvPr/>
        </p:nvPicPr>
        <p:blipFill>
          <a:blip r:embed="rId3">
            <a:alphaModFix/>
          </a:blip>
          <a:stretch>
            <a:fillRect/>
          </a:stretch>
        </p:blipFill>
        <p:spPr>
          <a:xfrm>
            <a:off x="5409900" y="1525625"/>
            <a:ext cx="3186673" cy="1854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types of energy</a:t>
            </a:r>
            <a:endParaRPr/>
          </a:p>
        </p:txBody>
      </p:sp>
      <p:sp>
        <p:nvSpPr>
          <p:cNvPr id="86" name="Google Shape;86;p18"/>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Potential energy</a:t>
            </a:r>
            <a:endParaRPr/>
          </a:p>
          <a:p>
            <a:pPr indent="0" lvl="0" marL="0" rtl="0" algn="l">
              <a:spcBef>
                <a:spcPts val="1600"/>
              </a:spcBef>
              <a:spcAft>
                <a:spcPts val="0"/>
              </a:spcAft>
              <a:buNone/>
            </a:pPr>
            <a:r>
              <a:rPr lang="en"/>
              <a:t>Kinetic energy</a:t>
            </a:r>
            <a:endParaRPr/>
          </a:p>
          <a:p>
            <a:pPr indent="0" lvl="0" marL="0" rtl="0" algn="l">
              <a:spcBef>
                <a:spcPts val="1600"/>
              </a:spcBef>
              <a:spcAft>
                <a:spcPts val="1600"/>
              </a:spcAft>
              <a:buNone/>
            </a:pPr>
            <a:r>
              <a:rPr lang="en"/>
              <a:t>Now guess what they mean!</a:t>
            </a:r>
            <a:endParaRPr/>
          </a:p>
        </p:txBody>
      </p:sp>
      <p:pic>
        <p:nvPicPr>
          <p:cNvPr id="87" name="Google Shape;87;p18"/>
          <p:cNvPicPr preferRelativeResize="0"/>
          <p:nvPr/>
        </p:nvPicPr>
        <p:blipFill>
          <a:blip r:embed="rId3">
            <a:alphaModFix/>
          </a:blip>
          <a:stretch>
            <a:fillRect/>
          </a:stretch>
        </p:blipFill>
        <p:spPr>
          <a:xfrm>
            <a:off x="5097578" y="1228675"/>
            <a:ext cx="3580026" cy="3631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Good guesses but you’re wrong (unless someone got it right, then I look dum)</a:t>
            </a:r>
            <a:endParaRPr sz="2800"/>
          </a:p>
        </p:txBody>
      </p:sp>
      <p:sp>
        <p:nvSpPr>
          <p:cNvPr id="93" name="Google Shape;93;p19"/>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Kinetic: Has to do with motion. When objects are zoomin-zoomin, they have Kinetic Energy.</a:t>
            </a:r>
            <a:endParaRPr/>
          </a:p>
          <a:p>
            <a:pPr indent="0" lvl="0" marL="0" rtl="0" algn="l">
              <a:spcBef>
                <a:spcPts val="1600"/>
              </a:spcBef>
              <a:spcAft>
                <a:spcPts val="0"/>
              </a:spcAft>
              <a:buNone/>
            </a:pPr>
            <a:r>
              <a:rPr lang="en"/>
              <a:t>Potential: Energy based on position. Gives objects the “potential” to move.</a:t>
            </a:r>
            <a:endParaRPr/>
          </a:p>
          <a:p>
            <a:pPr indent="0" lvl="0" marL="0" rtl="0" algn="l">
              <a:spcBef>
                <a:spcPts val="1600"/>
              </a:spcBef>
              <a:spcAft>
                <a:spcPts val="0"/>
              </a:spcAft>
              <a:buNone/>
            </a:pPr>
            <a:r>
              <a:rPr lang="en"/>
              <a:t>Me on top of a slide has “potential” energy because I have the opportunity to jump down the stairs leading up to the slide and fall speedily to the ground (“kinetic” energy).</a:t>
            </a:r>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Spoopy equations</a:t>
            </a:r>
            <a:endParaRPr/>
          </a:p>
        </p:txBody>
      </p:sp>
      <p:sp>
        <p:nvSpPr>
          <p:cNvPr id="99" name="Google Shape;99;p20"/>
          <p:cNvSpPr txBox="1"/>
          <p:nvPr>
            <p:ph idx="1" type="body"/>
          </p:nvPr>
        </p:nvSpPr>
        <p:spPr>
          <a:xfrm>
            <a:off x="311700" y="1228675"/>
            <a:ext cx="43818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Don’t memorize, too hard</a:t>
            </a:r>
            <a:endParaRPr/>
          </a:p>
          <a:p>
            <a:pPr indent="0" lvl="0" marL="0" rtl="0" algn="l">
              <a:spcBef>
                <a:spcPts val="1600"/>
              </a:spcBef>
              <a:spcAft>
                <a:spcPts val="1600"/>
              </a:spcAft>
              <a:buNone/>
            </a:pPr>
            <a:r>
              <a:rPr lang="en"/>
              <a:t>Just keep them in mind, or write them down for reference</a:t>
            </a:r>
            <a:endParaRPr/>
          </a:p>
        </p:txBody>
      </p:sp>
      <p:pic>
        <p:nvPicPr>
          <p:cNvPr id="100" name="Google Shape;100;p20"/>
          <p:cNvPicPr preferRelativeResize="0"/>
          <p:nvPr/>
        </p:nvPicPr>
        <p:blipFill>
          <a:blip r:embed="rId3">
            <a:alphaModFix/>
          </a:blip>
          <a:stretch>
            <a:fillRect/>
          </a:stretch>
        </p:blipFill>
        <p:spPr>
          <a:xfrm>
            <a:off x="4653447" y="1026938"/>
            <a:ext cx="4178851" cy="3743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Energy is CONSERVED</a:t>
            </a:r>
            <a:endParaRPr/>
          </a:p>
        </p:txBody>
      </p:sp>
      <p:sp>
        <p:nvSpPr>
          <p:cNvPr id="106" name="Google Shape;106;p21"/>
          <p:cNvSpPr txBox="1"/>
          <p:nvPr>
            <p:ph idx="1" type="body"/>
          </p:nvPr>
        </p:nvSpPr>
        <p:spPr>
          <a:xfrm>
            <a:off x="311700" y="1228675"/>
            <a:ext cx="3573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If we start with some amount of energy, we end up with the same amount of energy, even though the type of energy can change.</a:t>
            </a:r>
            <a:endParaRPr/>
          </a:p>
        </p:txBody>
      </p:sp>
      <p:pic>
        <p:nvPicPr>
          <p:cNvPr id="107" name="Google Shape;107;p21"/>
          <p:cNvPicPr preferRelativeResize="0"/>
          <p:nvPr/>
        </p:nvPicPr>
        <p:blipFill>
          <a:blip r:embed="rId3">
            <a:alphaModFix/>
          </a:blip>
          <a:stretch>
            <a:fillRect/>
          </a:stretch>
        </p:blipFill>
        <p:spPr>
          <a:xfrm>
            <a:off x="4923050" y="521246"/>
            <a:ext cx="3276951" cy="2184651"/>
          </a:xfrm>
          <a:prstGeom prst="rect">
            <a:avLst/>
          </a:prstGeom>
          <a:noFill/>
          <a:ln>
            <a:noFill/>
          </a:ln>
        </p:spPr>
      </p:pic>
      <p:pic>
        <p:nvPicPr>
          <p:cNvPr id="108" name="Google Shape;108;p21"/>
          <p:cNvPicPr preferRelativeResize="0"/>
          <p:nvPr/>
        </p:nvPicPr>
        <p:blipFill>
          <a:blip r:embed="rId4">
            <a:alphaModFix/>
          </a:blip>
          <a:stretch>
            <a:fillRect/>
          </a:stretch>
        </p:blipFill>
        <p:spPr>
          <a:xfrm>
            <a:off x="1285875" y="3295750"/>
            <a:ext cx="6752202" cy="1757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